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574" r:id="rId2"/>
    <p:sldId id="562" r:id="rId3"/>
    <p:sldId id="472" r:id="rId4"/>
    <p:sldId id="573" r:id="rId5"/>
    <p:sldId id="561" r:id="rId6"/>
    <p:sldId id="483" r:id="rId7"/>
    <p:sldId id="566" r:id="rId8"/>
    <p:sldId id="475" r:id="rId9"/>
    <p:sldId id="567" r:id="rId10"/>
    <p:sldId id="480" r:id="rId11"/>
    <p:sldId id="479" r:id="rId12"/>
    <p:sldId id="484" r:id="rId13"/>
    <p:sldId id="478" r:id="rId14"/>
    <p:sldId id="486" r:id="rId15"/>
    <p:sldId id="474" r:id="rId16"/>
    <p:sldId id="489" r:id="rId17"/>
    <p:sldId id="572" r:id="rId18"/>
    <p:sldId id="568" r:id="rId19"/>
    <p:sldId id="571" r:id="rId20"/>
    <p:sldId id="569" r:id="rId21"/>
    <p:sldId id="488" r:id="rId2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>
          <p15:clr>
            <a:srgbClr val="A4A3A4"/>
          </p15:clr>
        </p15:guide>
        <p15:guide id="2" orient="horz" pos="2640">
          <p15:clr>
            <a:srgbClr val="A4A3A4"/>
          </p15:clr>
        </p15:guide>
        <p15:guide id="3" orient="horz" pos="672">
          <p15:clr>
            <a:srgbClr val="A4A3A4"/>
          </p15:clr>
        </p15:guide>
        <p15:guide id="4" pos="288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 w" initials="dw" lastIdx="1" clrIdx="0">
    <p:extLst>
      <p:ext uri="{19B8F6BF-5375-455C-9EA6-DF929625EA0E}">
        <p15:presenceInfo xmlns:p15="http://schemas.microsoft.com/office/powerpoint/2012/main" userId="bb4d09dd1d1954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657279"/>
    <a:srgbClr val="003870"/>
    <a:srgbClr val="A80030"/>
    <a:srgbClr val="EBE3C7"/>
    <a:srgbClr val="E9E0C1"/>
    <a:srgbClr val="E7DEBB"/>
    <a:srgbClr val="E4DF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11" autoAdjust="0"/>
    <p:restoredTop sz="83627" autoAdjust="0"/>
  </p:normalViewPr>
  <p:slideViewPr>
    <p:cSldViewPr>
      <p:cViewPr varScale="1">
        <p:scale>
          <a:sx n="89" d="100"/>
          <a:sy n="89" d="100"/>
        </p:scale>
        <p:origin x="666" y="84"/>
      </p:cViewPr>
      <p:guideLst>
        <p:guide orient="horz" pos="576"/>
        <p:guide orient="horz" pos="2640"/>
        <p:guide orient="horz" pos="67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02" y="-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Sheet1!$F$115</c:f>
              <c:strCache>
                <c:ptCount val="1"/>
                <c:pt idx="0">
                  <c:v>Average Rent</c:v>
                </c:pt>
              </c:strCache>
            </c:strRef>
          </c:tx>
          <c:spPr>
            <a:solidFill>
              <a:srgbClr val="657279"/>
            </a:solidFill>
            <a:ln>
              <a:noFill/>
            </a:ln>
            <a:effectLst/>
          </c:spPr>
          <c:invertIfNegative val="0"/>
          <c:cat>
            <c:strRef>
              <c:f>Sheet1!$E$116:$E$129</c:f>
              <c:strCache>
                <c:ptCount val="14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  <c:pt idx="5">
                  <c:v>Fall 2016</c:v>
                </c:pt>
                <c:pt idx="6">
                  <c:v>Spring 2017</c:v>
                </c:pt>
                <c:pt idx="7">
                  <c:v>Fall 2017</c:v>
                </c:pt>
                <c:pt idx="8">
                  <c:v>Spring 2018</c:v>
                </c:pt>
                <c:pt idx="9">
                  <c:v>Fall 2018</c:v>
                </c:pt>
                <c:pt idx="10">
                  <c:v>Spring 2019</c:v>
                </c:pt>
                <c:pt idx="11">
                  <c:v>Fall 2019</c:v>
                </c:pt>
                <c:pt idx="12">
                  <c:v>Spring 2020</c:v>
                </c:pt>
                <c:pt idx="13">
                  <c:v>Fall 2020</c:v>
                </c:pt>
              </c:strCache>
            </c:strRef>
          </c:cat>
          <c:val>
            <c:numRef>
              <c:f>Sheet1!$F$116:$F$129</c:f>
              <c:numCache>
                <c:formatCode>General</c:formatCode>
                <c:ptCount val="14"/>
                <c:pt idx="0">
                  <c:v>749</c:v>
                </c:pt>
                <c:pt idx="1">
                  <c:v>710</c:v>
                </c:pt>
                <c:pt idx="2">
                  <c:v>748</c:v>
                </c:pt>
                <c:pt idx="3">
                  <c:v>753</c:v>
                </c:pt>
                <c:pt idx="4">
                  <c:v>660</c:v>
                </c:pt>
                <c:pt idx="5">
                  <c:v>853</c:v>
                </c:pt>
                <c:pt idx="6">
                  <c:v>913</c:v>
                </c:pt>
                <c:pt idx="7">
                  <c:v>886</c:v>
                </c:pt>
                <c:pt idx="8">
                  <c:v>955</c:v>
                </c:pt>
                <c:pt idx="9">
                  <c:v>932</c:v>
                </c:pt>
                <c:pt idx="10">
                  <c:v>1091</c:v>
                </c:pt>
                <c:pt idx="11">
                  <c:v>973</c:v>
                </c:pt>
                <c:pt idx="12">
                  <c:v>1015</c:v>
                </c:pt>
                <c:pt idx="13">
                  <c:v>1048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17-4479-AB8D-6B0A90A5B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8084896"/>
        <c:axId val="2099047952"/>
      </c:barChart>
      <c:lineChart>
        <c:grouping val="standard"/>
        <c:varyColors val="0"/>
        <c:ser>
          <c:idx val="1"/>
          <c:order val="1"/>
          <c:tx>
            <c:strRef>
              <c:f>Sheet1!$G$115</c:f>
              <c:strCache>
                <c:ptCount val="1"/>
                <c:pt idx="0">
                  <c:v>Vacancy Rate</c:v>
                </c:pt>
              </c:strCache>
            </c:strRef>
          </c:tx>
          <c:spPr>
            <a:ln w="571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Sheet1!$E$116:$E$129</c:f>
              <c:strCache>
                <c:ptCount val="14"/>
                <c:pt idx="0">
                  <c:v>Spring 2014</c:v>
                </c:pt>
                <c:pt idx="1">
                  <c:v>Fall 2014</c:v>
                </c:pt>
                <c:pt idx="2">
                  <c:v>Spring 2015</c:v>
                </c:pt>
                <c:pt idx="3">
                  <c:v>Fall 2015</c:v>
                </c:pt>
                <c:pt idx="4">
                  <c:v>Spring 2016</c:v>
                </c:pt>
                <c:pt idx="5">
                  <c:v>Fall 2016</c:v>
                </c:pt>
                <c:pt idx="6">
                  <c:v>Spring 2017</c:v>
                </c:pt>
                <c:pt idx="7">
                  <c:v>Fall 2017</c:v>
                </c:pt>
                <c:pt idx="8">
                  <c:v>Spring 2018</c:v>
                </c:pt>
                <c:pt idx="9">
                  <c:v>Fall 2018</c:v>
                </c:pt>
                <c:pt idx="10">
                  <c:v>Spring 2019</c:v>
                </c:pt>
                <c:pt idx="11">
                  <c:v>Fall 2019</c:v>
                </c:pt>
                <c:pt idx="12">
                  <c:v>Spring 2020</c:v>
                </c:pt>
                <c:pt idx="13">
                  <c:v>Fall 2020</c:v>
                </c:pt>
              </c:strCache>
            </c:strRef>
          </c:cat>
          <c:val>
            <c:numRef>
              <c:f>Sheet1!$G$116:$G$129</c:f>
              <c:numCache>
                <c:formatCode>0.00%</c:formatCode>
                <c:ptCount val="14"/>
                <c:pt idx="0">
                  <c:v>3.4000000000000002E-2</c:v>
                </c:pt>
                <c:pt idx="1">
                  <c:v>3.5000000000000003E-2</c:v>
                </c:pt>
                <c:pt idx="2">
                  <c:v>1.7999999999999999E-2</c:v>
                </c:pt>
                <c:pt idx="3">
                  <c:v>3.3000000000000002E-2</c:v>
                </c:pt>
                <c:pt idx="4">
                  <c:v>1.2999999999999999E-2</c:v>
                </c:pt>
                <c:pt idx="5">
                  <c:v>1.6E-2</c:v>
                </c:pt>
                <c:pt idx="6">
                  <c:v>1.4E-2</c:v>
                </c:pt>
                <c:pt idx="7">
                  <c:v>2.9000000000000001E-2</c:v>
                </c:pt>
                <c:pt idx="8">
                  <c:v>1.2999999999999999E-2</c:v>
                </c:pt>
                <c:pt idx="9">
                  <c:v>3.1E-2</c:v>
                </c:pt>
                <c:pt idx="10">
                  <c:v>0.02</c:v>
                </c:pt>
                <c:pt idx="11">
                  <c:v>1.7000000000000001E-2</c:v>
                </c:pt>
                <c:pt idx="12">
                  <c:v>2.1000000000000001E-2</c:v>
                </c:pt>
                <c:pt idx="13">
                  <c:v>1.1000000000000001E-2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17-4479-AB8D-6B0A90A5B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8083696"/>
        <c:axId val="2099062096"/>
      </c:lineChart>
      <c:catAx>
        <c:axId val="179808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047952"/>
        <c:crosses val="autoZero"/>
        <c:auto val="1"/>
        <c:lblAlgn val="ctr"/>
        <c:lblOffset val="100"/>
        <c:noMultiLvlLbl val="0"/>
      </c:catAx>
      <c:valAx>
        <c:axId val="2099047952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8084896"/>
        <c:crosses val="autoZero"/>
        <c:crossBetween val="between"/>
      </c:valAx>
      <c:valAx>
        <c:axId val="2099062096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8083696"/>
        <c:crosses val="max"/>
        <c:crossBetween val="between"/>
      </c:valAx>
      <c:catAx>
        <c:axId val="17980836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9906209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130749299197266"/>
          <c:y val="0.94658407206141815"/>
          <c:w val="0.31738501401605462"/>
          <c:h val="4.49593696778894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C53B967-9326-41DB-8F80-608116A9F10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85800" y="152400"/>
            <a:ext cx="4078288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EduComm 2011 Darin Watkins - Washington State University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8FF8AC7-BB15-464B-A052-6D9402F29BE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56200" y="0"/>
            <a:ext cx="21574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B092BB-9821-42DF-BC08-2DE7F7859863}" type="datetime1">
              <a:rPr lang="en-US"/>
              <a:pPr>
                <a:defRPr/>
              </a:pPr>
              <a:t>7/12/2022</a:t>
            </a:fld>
            <a:endParaRPr lang="en-US" dirty="0"/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E446BE8B-CE04-4FAD-93FA-93D262BC61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24722DB-3B0E-48CC-A8B8-4FAC277AA5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7D060D8-73C3-4AA7-BE1F-A96D45D101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EduComm 2011 Darin Watkins - Washington State University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332D907-0E27-41F4-8788-891A452DF4A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B279419-ECE2-4A7D-86F9-0B94B9D42533}" type="datetime1">
              <a:rPr lang="en-US"/>
              <a:pPr>
                <a:defRPr/>
              </a:pPr>
              <a:t>7/12/2022</a:t>
            </a:fld>
            <a:endParaRPr lang="en-US" dirty="0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CAD837DE-41AF-4A45-BAC7-FB1BC60F60A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E5B30109-FBC6-4378-BBD7-96D2CDC39B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46" tIns="47873" rIns="95746" bIns="4787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74B8388-92A5-41FE-A6E8-A85BB39269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70632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15130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47578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755261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362220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33414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4149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193435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647538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FBA2AE48-A9CB-4585-95DF-4F88BCFD539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January 22, 2002</a:t>
            </a:r>
          </a:p>
        </p:txBody>
      </p:sp>
      <p:sp>
        <p:nvSpPr>
          <p:cNvPr id="6147" name="Rectangle 7">
            <a:extLst>
              <a:ext uri="{FF2B5EF4-FFF2-40B4-BE49-F238E27FC236}">
                <a16:creationId xmlns:a16="http://schemas.microsoft.com/office/drawing/2014/main" id="{401A5C1E-9A39-4E53-9462-6CC0481F8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1-</a:t>
            </a:r>
            <a:fld id="{93B2705E-36AF-4077-B31D-6EA45E9A733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D95686CC-3535-48E5-9694-6204DC8085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EDEB92AB-AFB2-49D3-92CF-0D43CAEE9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50" name="Header Placeholder 5">
            <a:extLst>
              <a:ext uri="{FF2B5EF4-FFF2-40B4-BE49-F238E27FC236}">
                <a16:creationId xmlns:a16="http://schemas.microsoft.com/office/drawing/2014/main" id="{714FC27B-2677-4F7E-AFD4-04F2D2099C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EduComm 2011 Darin Watkins - Washington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380995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53D941F2-CC25-4333-B040-E97878BAF9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781800"/>
            <a:ext cx="9144000" cy="76200"/>
            <a:chOff x="0" y="6781800"/>
            <a:chExt cx="9144000" cy="76200"/>
          </a:xfrm>
        </p:grpSpPr>
        <p:sp>
          <p:nvSpPr>
            <p:cNvPr id="5" name="Rectangle 68">
              <a:extLst>
                <a:ext uri="{FF2B5EF4-FFF2-40B4-BE49-F238E27FC236}">
                  <a16:creationId xmlns:a16="http://schemas.microsoft.com/office/drawing/2014/main" id="{03628A74-14B3-4357-A5A2-060F97C7FC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6781800"/>
              <a:ext cx="4572000" cy="76200"/>
            </a:xfrm>
            <a:prstGeom prst="rect">
              <a:avLst/>
            </a:prstGeom>
            <a:solidFill>
              <a:srgbClr val="00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Rectangle 69">
              <a:extLst>
                <a:ext uri="{FF2B5EF4-FFF2-40B4-BE49-F238E27FC236}">
                  <a16:creationId xmlns:a16="http://schemas.microsoft.com/office/drawing/2014/main" id="{066650B9-2904-4679-B594-F3F4E657591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2000" y="6781800"/>
              <a:ext cx="4572000" cy="76200"/>
            </a:xfrm>
            <a:prstGeom prst="rect">
              <a:avLst/>
            </a:pr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" name="Freeform 59">
            <a:extLst>
              <a:ext uri="{FF2B5EF4-FFF2-40B4-BE49-F238E27FC236}">
                <a16:creationId xmlns:a16="http://schemas.microsoft.com/office/drawing/2014/main" id="{E9B31488-9653-4348-8215-5D19F2265658}"/>
              </a:ext>
            </a:extLst>
          </p:cNvPr>
          <p:cNvSpPr>
            <a:spLocks/>
          </p:cNvSpPr>
          <p:nvPr userDrawn="1"/>
        </p:nvSpPr>
        <p:spPr bwMode="ltGray">
          <a:xfrm>
            <a:off x="-1219200" y="0"/>
            <a:ext cx="10363200" cy="39497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331" y="0"/>
              </a:cxn>
              <a:cxn ang="0">
                <a:pos x="4331" y="1651"/>
              </a:cxn>
              <a:cxn ang="0">
                <a:pos x="4287" y="1527"/>
              </a:cxn>
              <a:cxn ang="0">
                <a:pos x="4237" y="1407"/>
              </a:cxn>
              <a:cxn ang="0">
                <a:pos x="4181" y="1290"/>
              </a:cxn>
              <a:cxn ang="0">
                <a:pos x="4118" y="1177"/>
              </a:cxn>
              <a:cxn ang="0">
                <a:pos x="4050" y="1067"/>
              </a:cxn>
              <a:cxn ang="0">
                <a:pos x="3975" y="964"/>
              </a:cxn>
              <a:cxn ang="0">
                <a:pos x="3895" y="864"/>
              </a:cxn>
              <a:cxn ang="0">
                <a:pos x="3808" y="768"/>
              </a:cxn>
              <a:cxn ang="0">
                <a:pos x="3717" y="677"/>
              </a:cxn>
              <a:cxn ang="0">
                <a:pos x="3621" y="593"/>
              </a:cxn>
              <a:cxn ang="0">
                <a:pos x="3520" y="513"/>
              </a:cxn>
              <a:cxn ang="0">
                <a:pos x="3415" y="439"/>
              </a:cxn>
              <a:cxn ang="0">
                <a:pos x="3305" y="371"/>
              </a:cxn>
              <a:cxn ang="0">
                <a:pos x="3192" y="309"/>
              </a:cxn>
              <a:cxn ang="0">
                <a:pos x="3075" y="254"/>
              </a:cxn>
              <a:cxn ang="0">
                <a:pos x="2954" y="205"/>
              </a:cxn>
              <a:cxn ang="0">
                <a:pos x="2829" y="163"/>
              </a:cxn>
              <a:cxn ang="0">
                <a:pos x="2701" y="128"/>
              </a:cxn>
              <a:cxn ang="0">
                <a:pos x="2571" y="100"/>
              </a:cxn>
              <a:cxn ang="0">
                <a:pos x="2439" y="80"/>
              </a:cxn>
              <a:cxn ang="0">
                <a:pos x="2303" y="69"/>
              </a:cxn>
              <a:cxn ang="0">
                <a:pos x="2165" y="65"/>
              </a:cxn>
              <a:cxn ang="0">
                <a:pos x="2027" y="69"/>
              </a:cxn>
              <a:cxn ang="0">
                <a:pos x="1892" y="80"/>
              </a:cxn>
              <a:cxn ang="0">
                <a:pos x="1759" y="100"/>
              </a:cxn>
              <a:cxn ang="0">
                <a:pos x="1629" y="128"/>
              </a:cxn>
              <a:cxn ang="0">
                <a:pos x="1502" y="163"/>
              </a:cxn>
              <a:cxn ang="0">
                <a:pos x="1377" y="205"/>
              </a:cxn>
              <a:cxn ang="0">
                <a:pos x="1256" y="254"/>
              </a:cxn>
              <a:cxn ang="0">
                <a:pos x="1139" y="309"/>
              </a:cxn>
              <a:cxn ang="0">
                <a:pos x="1026" y="371"/>
              </a:cxn>
              <a:cxn ang="0">
                <a:pos x="916" y="439"/>
              </a:cxn>
              <a:cxn ang="0">
                <a:pos x="811" y="513"/>
              </a:cxn>
              <a:cxn ang="0">
                <a:pos x="710" y="593"/>
              </a:cxn>
              <a:cxn ang="0">
                <a:pos x="614" y="677"/>
              </a:cxn>
              <a:cxn ang="0">
                <a:pos x="523" y="768"/>
              </a:cxn>
              <a:cxn ang="0">
                <a:pos x="436" y="864"/>
              </a:cxn>
              <a:cxn ang="0">
                <a:pos x="356" y="964"/>
              </a:cxn>
              <a:cxn ang="0">
                <a:pos x="281" y="1067"/>
              </a:cxn>
              <a:cxn ang="0">
                <a:pos x="213" y="1177"/>
              </a:cxn>
              <a:cxn ang="0">
                <a:pos x="150" y="1290"/>
              </a:cxn>
              <a:cxn ang="0">
                <a:pos x="93" y="1407"/>
              </a:cxn>
              <a:cxn ang="0">
                <a:pos x="43" y="1527"/>
              </a:cxn>
              <a:cxn ang="0">
                <a:pos x="0" y="1651"/>
              </a:cxn>
              <a:cxn ang="0">
                <a:pos x="0" y="0"/>
              </a:cxn>
            </a:cxnLst>
            <a:rect l="0" t="0" r="r" b="b"/>
            <a:pathLst>
              <a:path w="4331" h="1651">
                <a:moveTo>
                  <a:pt x="0" y="0"/>
                </a:moveTo>
                <a:lnTo>
                  <a:pt x="4331" y="0"/>
                </a:lnTo>
                <a:lnTo>
                  <a:pt x="4331" y="1651"/>
                </a:lnTo>
                <a:lnTo>
                  <a:pt x="4287" y="1527"/>
                </a:lnTo>
                <a:lnTo>
                  <a:pt x="4237" y="1407"/>
                </a:lnTo>
                <a:lnTo>
                  <a:pt x="4181" y="1290"/>
                </a:lnTo>
                <a:lnTo>
                  <a:pt x="4118" y="1177"/>
                </a:lnTo>
                <a:lnTo>
                  <a:pt x="4050" y="1067"/>
                </a:lnTo>
                <a:lnTo>
                  <a:pt x="3975" y="964"/>
                </a:lnTo>
                <a:lnTo>
                  <a:pt x="3895" y="864"/>
                </a:lnTo>
                <a:lnTo>
                  <a:pt x="3808" y="768"/>
                </a:lnTo>
                <a:lnTo>
                  <a:pt x="3717" y="677"/>
                </a:lnTo>
                <a:lnTo>
                  <a:pt x="3621" y="593"/>
                </a:lnTo>
                <a:lnTo>
                  <a:pt x="3520" y="513"/>
                </a:lnTo>
                <a:lnTo>
                  <a:pt x="3415" y="439"/>
                </a:lnTo>
                <a:lnTo>
                  <a:pt x="3305" y="371"/>
                </a:lnTo>
                <a:lnTo>
                  <a:pt x="3192" y="309"/>
                </a:lnTo>
                <a:lnTo>
                  <a:pt x="3075" y="254"/>
                </a:lnTo>
                <a:lnTo>
                  <a:pt x="2954" y="205"/>
                </a:lnTo>
                <a:lnTo>
                  <a:pt x="2829" y="163"/>
                </a:lnTo>
                <a:lnTo>
                  <a:pt x="2701" y="128"/>
                </a:lnTo>
                <a:lnTo>
                  <a:pt x="2571" y="100"/>
                </a:lnTo>
                <a:lnTo>
                  <a:pt x="2439" y="80"/>
                </a:lnTo>
                <a:lnTo>
                  <a:pt x="2303" y="69"/>
                </a:lnTo>
                <a:lnTo>
                  <a:pt x="2165" y="65"/>
                </a:lnTo>
                <a:lnTo>
                  <a:pt x="2027" y="69"/>
                </a:lnTo>
                <a:lnTo>
                  <a:pt x="1892" y="80"/>
                </a:lnTo>
                <a:lnTo>
                  <a:pt x="1759" y="100"/>
                </a:lnTo>
                <a:lnTo>
                  <a:pt x="1629" y="128"/>
                </a:lnTo>
                <a:lnTo>
                  <a:pt x="1502" y="163"/>
                </a:lnTo>
                <a:lnTo>
                  <a:pt x="1377" y="205"/>
                </a:lnTo>
                <a:lnTo>
                  <a:pt x="1256" y="254"/>
                </a:lnTo>
                <a:lnTo>
                  <a:pt x="1139" y="309"/>
                </a:lnTo>
                <a:lnTo>
                  <a:pt x="1026" y="371"/>
                </a:lnTo>
                <a:lnTo>
                  <a:pt x="916" y="439"/>
                </a:lnTo>
                <a:lnTo>
                  <a:pt x="811" y="513"/>
                </a:lnTo>
                <a:lnTo>
                  <a:pt x="710" y="593"/>
                </a:lnTo>
                <a:lnTo>
                  <a:pt x="614" y="677"/>
                </a:lnTo>
                <a:lnTo>
                  <a:pt x="523" y="768"/>
                </a:lnTo>
                <a:lnTo>
                  <a:pt x="436" y="864"/>
                </a:lnTo>
                <a:lnTo>
                  <a:pt x="356" y="964"/>
                </a:lnTo>
                <a:lnTo>
                  <a:pt x="281" y="1067"/>
                </a:lnTo>
                <a:lnTo>
                  <a:pt x="213" y="1177"/>
                </a:lnTo>
                <a:lnTo>
                  <a:pt x="150" y="1290"/>
                </a:lnTo>
                <a:lnTo>
                  <a:pt x="93" y="1407"/>
                </a:lnTo>
                <a:lnTo>
                  <a:pt x="43" y="1527"/>
                </a:lnTo>
                <a:lnTo>
                  <a:pt x="0" y="165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657279"/>
              </a:gs>
              <a:gs pos="31000">
                <a:srgbClr val="657279"/>
              </a:gs>
              <a:gs pos="100000">
                <a:schemeClr val="bg2"/>
              </a:gs>
            </a:gsLst>
            <a:lin ang="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09600" y="2522538"/>
            <a:ext cx="7924800" cy="449262"/>
          </a:xfrm>
        </p:spPr>
        <p:txBody>
          <a:bodyPr/>
          <a:lstStyle>
            <a:lvl1pPr algn="l"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200400"/>
            <a:ext cx="7924800" cy="442913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3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1EEFCD-7452-4FC0-9584-F9B44D69CCD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055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32755-36CD-43DC-B490-AE2F4B1A25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34200" y="630555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20EF8A-7721-4879-9E7D-FBBD5CA2E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50775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9CFEA7-2B7E-43B3-B8A9-1D22B39AE2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30F79C4-32CC-44C5-ABAC-36A42DB22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A2D86A-A231-4B83-8497-FF2AC0898C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F76C6-7263-4F12-A08B-4CE36E8E2C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4773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1275" y="1096963"/>
            <a:ext cx="1819275" cy="25320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33450" y="1096963"/>
            <a:ext cx="5305425" cy="25320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35D78-1E89-4431-8DAA-266EF1348F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CE7F5A-33B3-48F2-A2C6-D791E35E16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8BF917-BA24-4045-9FE9-95112D6274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F0893-A135-4482-9146-4858C92A86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44300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933450" y="1752600"/>
            <a:ext cx="7277100" cy="1914370"/>
          </a:xfr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891622-1D3E-4B88-A1B1-15F02F8A48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315BE3-AB8A-4135-A70B-33F1131A5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2054E59-C69E-405C-8C0F-86B505B03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EB62C-A5A8-4180-863B-0F38B419A9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5073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1B955F-1889-4250-B541-ECBBD2C15B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662B88-ACD4-4562-A1CE-9F388264F7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31C93A-32BD-44A1-9634-4D2B8F812D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B8F93-B9E6-4E3C-A2D1-795D695796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041312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3450" y="1752600"/>
            <a:ext cx="3562350" cy="1876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562350" cy="1876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29C731-DC0F-46EC-948C-3A51B6390B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F00378-F209-4E6F-AD2D-4FD8EF4261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86F4F1-DE3C-4A44-B25C-0CC948856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913C5-D24A-4806-BAA0-BC2F2F4F2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568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E4DDD54-9582-4D7B-8925-859B590E49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5C19703-FCE7-4003-81FA-515C789B59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92086DD-15E2-494F-8F12-2708757E08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8C388-1170-4312-9DCC-1EDA4A0636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4329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1C6FC7-85D2-4FE3-92CB-EEB247BCA8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26207D-4E13-4179-8198-EFF8F4D05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85282B-0C74-4878-B084-AAC0E30BB3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DF6E2-F547-4082-A2DC-88CBFFFDC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48268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CD1812-FDCA-4059-B11B-FA12327C43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127ADCE-A0D6-4AF2-8BD7-B4AC2F07F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08FD28-1601-42C1-9352-CB25EE2B6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9A7CD-9628-435C-B0BE-63169F7BBB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0408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A12D7A-5D6F-4302-90A9-17C5D19C49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070F3-75A5-4B18-9F52-4F0071EE49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1976D3-58FF-488B-9F50-BB3DD6B0C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E3EF8-7C4B-445A-8D74-41F7FAE36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36393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8CEED0-FCF5-4915-8D63-3A61F176D0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9E32D5-BD50-4694-AD5E-DDDFB1FBBA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F6840-272D-4354-BC25-93D6FCB268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B3C3E-0083-46B1-8A7E-68E3AEF2F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67123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A8003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42">
            <a:extLst>
              <a:ext uri="{FF2B5EF4-FFF2-40B4-BE49-F238E27FC236}">
                <a16:creationId xmlns:a16="http://schemas.microsoft.com/office/drawing/2014/main" id="{E2462E2B-EDB7-47D3-A2AE-E4D8C1C49F99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4564063"/>
            <a:ext cx="2209800" cy="2217737"/>
          </a:xfrm>
          <a:custGeom>
            <a:avLst/>
            <a:gdLst>
              <a:gd name="T0" fmla="*/ 2209800 w 594"/>
              <a:gd name="T1" fmla="*/ 0 h 596"/>
              <a:gd name="T2" fmla="*/ 2209800 w 594"/>
              <a:gd name="T3" fmla="*/ 2217737 h 596"/>
              <a:gd name="T4" fmla="*/ 0 w 594"/>
              <a:gd name="T5" fmla="*/ 2217737 h 596"/>
              <a:gd name="T6" fmla="*/ 141368 w 594"/>
              <a:gd name="T7" fmla="*/ 2214016 h 596"/>
              <a:gd name="T8" fmla="*/ 279015 w 594"/>
              <a:gd name="T9" fmla="*/ 2202853 h 596"/>
              <a:gd name="T10" fmla="*/ 412942 w 594"/>
              <a:gd name="T11" fmla="*/ 2180527 h 596"/>
              <a:gd name="T12" fmla="*/ 543149 w 594"/>
              <a:gd name="T13" fmla="*/ 2150758 h 596"/>
              <a:gd name="T14" fmla="*/ 673357 w 594"/>
              <a:gd name="T15" fmla="*/ 2113548 h 596"/>
              <a:gd name="T16" fmla="*/ 799843 w 594"/>
              <a:gd name="T17" fmla="*/ 2068896 h 596"/>
              <a:gd name="T18" fmla="*/ 922610 w 594"/>
              <a:gd name="T19" fmla="*/ 2016801 h 596"/>
              <a:gd name="T20" fmla="*/ 1037936 w 594"/>
              <a:gd name="T21" fmla="*/ 1957265 h 596"/>
              <a:gd name="T22" fmla="*/ 1153263 w 594"/>
              <a:gd name="T23" fmla="*/ 1894007 h 596"/>
              <a:gd name="T24" fmla="*/ 1264869 w 594"/>
              <a:gd name="T25" fmla="*/ 1819586 h 596"/>
              <a:gd name="T26" fmla="*/ 1369034 w 594"/>
              <a:gd name="T27" fmla="*/ 1741444 h 596"/>
              <a:gd name="T28" fmla="*/ 1469480 w 594"/>
              <a:gd name="T29" fmla="*/ 1659582 h 596"/>
              <a:gd name="T30" fmla="*/ 1562485 w 594"/>
              <a:gd name="T31" fmla="*/ 1566556 h 596"/>
              <a:gd name="T32" fmla="*/ 1651770 w 594"/>
              <a:gd name="T33" fmla="*/ 1473530 h 596"/>
              <a:gd name="T34" fmla="*/ 1737334 w 594"/>
              <a:gd name="T35" fmla="*/ 1373062 h 596"/>
              <a:gd name="T36" fmla="*/ 1815459 w 594"/>
              <a:gd name="T37" fmla="*/ 1265152 h 596"/>
              <a:gd name="T38" fmla="*/ 1886142 w 594"/>
              <a:gd name="T39" fmla="*/ 1157242 h 596"/>
              <a:gd name="T40" fmla="*/ 1953106 w 594"/>
              <a:gd name="T41" fmla="*/ 1041890 h 596"/>
              <a:gd name="T42" fmla="*/ 2008909 w 594"/>
              <a:gd name="T43" fmla="*/ 922817 h 596"/>
              <a:gd name="T44" fmla="*/ 2060992 w 594"/>
              <a:gd name="T45" fmla="*/ 800023 h 596"/>
              <a:gd name="T46" fmla="*/ 2105634 w 594"/>
              <a:gd name="T47" fmla="*/ 673507 h 596"/>
              <a:gd name="T48" fmla="*/ 2142836 w 594"/>
              <a:gd name="T49" fmla="*/ 543271 h 596"/>
              <a:gd name="T50" fmla="*/ 2172598 w 594"/>
              <a:gd name="T51" fmla="*/ 413035 h 596"/>
              <a:gd name="T52" fmla="*/ 2191199 w 594"/>
              <a:gd name="T53" fmla="*/ 275357 h 596"/>
              <a:gd name="T54" fmla="*/ 2206080 w 594"/>
              <a:gd name="T55" fmla="*/ 137678 h 596"/>
              <a:gd name="T56" fmla="*/ 2209800 w 594"/>
              <a:gd name="T57" fmla="*/ 0 h 59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4" h="596">
                <a:moveTo>
                  <a:pt x="594" y="0"/>
                </a:moveTo>
                <a:lnTo>
                  <a:pt x="594" y="596"/>
                </a:lnTo>
                <a:lnTo>
                  <a:pt x="0" y="596"/>
                </a:lnTo>
                <a:lnTo>
                  <a:pt x="38" y="595"/>
                </a:lnTo>
                <a:lnTo>
                  <a:pt x="75" y="592"/>
                </a:lnTo>
                <a:lnTo>
                  <a:pt x="111" y="586"/>
                </a:lnTo>
                <a:lnTo>
                  <a:pt x="146" y="578"/>
                </a:lnTo>
                <a:lnTo>
                  <a:pt x="181" y="568"/>
                </a:lnTo>
                <a:lnTo>
                  <a:pt x="215" y="556"/>
                </a:lnTo>
                <a:lnTo>
                  <a:pt x="248" y="542"/>
                </a:lnTo>
                <a:lnTo>
                  <a:pt x="279" y="526"/>
                </a:lnTo>
                <a:lnTo>
                  <a:pt x="310" y="509"/>
                </a:lnTo>
                <a:lnTo>
                  <a:pt x="340" y="489"/>
                </a:lnTo>
                <a:lnTo>
                  <a:pt x="368" y="468"/>
                </a:lnTo>
                <a:lnTo>
                  <a:pt x="395" y="446"/>
                </a:lnTo>
                <a:lnTo>
                  <a:pt x="420" y="421"/>
                </a:lnTo>
                <a:lnTo>
                  <a:pt x="444" y="396"/>
                </a:lnTo>
                <a:lnTo>
                  <a:pt x="467" y="369"/>
                </a:lnTo>
                <a:lnTo>
                  <a:pt x="488" y="340"/>
                </a:lnTo>
                <a:lnTo>
                  <a:pt x="507" y="311"/>
                </a:lnTo>
                <a:lnTo>
                  <a:pt x="525" y="280"/>
                </a:lnTo>
                <a:lnTo>
                  <a:pt x="540" y="248"/>
                </a:lnTo>
                <a:lnTo>
                  <a:pt x="554" y="215"/>
                </a:lnTo>
                <a:lnTo>
                  <a:pt x="566" y="181"/>
                </a:lnTo>
                <a:lnTo>
                  <a:pt x="576" y="146"/>
                </a:lnTo>
                <a:lnTo>
                  <a:pt x="584" y="111"/>
                </a:lnTo>
                <a:lnTo>
                  <a:pt x="589" y="74"/>
                </a:lnTo>
                <a:lnTo>
                  <a:pt x="593" y="37"/>
                </a:lnTo>
                <a:lnTo>
                  <a:pt x="594" y="0"/>
                </a:lnTo>
                <a:close/>
              </a:path>
            </a:pathLst>
          </a:custGeom>
          <a:solidFill>
            <a:srgbClr val="657279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F6D646-93C0-4772-841D-AF80EB3EF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invGray">
          <a:xfrm>
            <a:off x="933450" y="1752600"/>
            <a:ext cx="72771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FE4E008-F3E8-49BA-BAA0-DD010440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invGray">
          <a:xfrm>
            <a:off x="1295400" y="1092200"/>
            <a:ext cx="65151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A4036B6-3F4F-4F67-ADB6-A319AE6F93A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F8C3DD-C5D3-4345-BFCB-99CBE7B520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23E7947-1D17-4F90-98D3-D951136481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40A001A-A8A9-4A50-9D7E-AF6331B15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AutoShape 38">
            <a:extLst>
              <a:ext uri="{FF2B5EF4-FFF2-40B4-BE49-F238E27FC236}">
                <a16:creationId xmlns:a16="http://schemas.microsoft.com/office/drawing/2014/main" id="{72E6A083-F871-486F-8A5F-F13C16F3A8B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3573463" y="2936875"/>
            <a:ext cx="1997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3" name="Group 13">
            <a:extLst>
              <a:ext uri="{FF2B5EF4-FFF2-40B4-BE49-F238E27FC236}">
                <a16:creationId xmlns:a16="http://schemas.microsoft.com/office/drawing/2014/main" id="{AD0B20A0-C42A-48F9-9B81-AF6DF2542F6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781800"/>
            <a:ext cx="9144000" cy="76200"/>
            <a:chOff x="0" y="6781800"/>
            <a:chExt cx="9144000" cy="76200"/>
          </a:xfrm>
        </p:grpSpPr>
        <p:sp>
          <p:nvSpPr>
            <p:cNvPr id="1034" name="Rectangle 68">
              <a:extLst>
                <a:ext uri="{FF2B5EF4-FFF2-40B4-BE49-F238E27FC236}">
                  <a16:creationId xmlns:a16="http://schemas.microsoft.com/office/drawing/2014/main" id="{F9CE23CB-3AAB-4DF4-AC85-0B358456614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6781800"/>
              <a:ext cx="4572000" cy="76200"/>
            </a:xfrm>
            <a:prstGeom prst="rect">
              <a:avLst/>
            </a:prstGeom>
            <a:solidFill>
              <a:srgbClr val="0038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5" name="Rectangle 69">
              <a:extLst>
                <a:ext uri="{FF2B5EF4-FFF2-40B4-BE49-F238E27FC236}">
                  <a16:creationId xmlns:a16="http://schemas.microsoft.com/office/drawing/2014/main" id="{34FDAADE-D202-45AF-9D3A-21C9CBCE22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572000" y="6781800"/>
              <a:ext cx="4572000" cy="76200"/>
            </a:xfrm>
            <a:prstGeom prst="rect">
              <a:avLst/>
            </a:prstGeom>
            <a:solidFill>
              <a:srgbClr val="6572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4379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</p:sldLayoutIdLst>
  <p:transition>
    <p:fade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Lucida Sans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44475" indent="-244475" algn="l" rtl="0" eaLnBrk="0" fontAlgn="base" hangingPunct="0">
        <a:lnSpc>
          <a:spcPct val="95000"/>
        </a:lnSpc>
        <a:spcBef>
          <a:spcPct val="25000"/>
        </a:spcBef>
        <a:spcAft>
          <a:spcPct val="0"/>
        </a:spcAft>
        <a:buSzPct val="125000"/>
        <a:buChar char="•"/>
        <a:defRPr sz="2600">
          <a:solidFill>
            <a:schemeClr val="tx1"/>
          </a:solidFill>
          <a:latin typeface="Lucida Sans" pitchFamily="34" charset="0"/>
          <a:ea typeface="+mn-ea"/>
          <a:cs typeface="+mn-cs"/>
        </a:defRPr>
      </a:lvl1pPr>
      <a:lvl2pPr marL="517525" indent="-2714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anose="05000000000000000000" pitchFamily="2" charset="2"/>
        <a:buChar char="§"/>
        <a:defRPr sz="2400">
          <a:solidFill>
            <a:schemeClr val="tx1"/>
          </a:solidFill>
          <a:latin typeface="Lucida Sans" pitchFamily="34" charset="0"/>
        </a:defRPr>
      </a:lvl2pPr>
      <a:lvl3pPr marL="701675" indent="-18256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400">
          <a:solidFill>
            <a:schemeClr val="tx1"/>
          </a:solidFill>
          <a:latin typeface="Lucida Sans" pitchFamily="34" charset="0"/>
        </a:defRPr>
      </a:lvl3pPr>
      <a:lvl4pPr marL="930275" indent="-227013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Font typeface="Wingdings" panose="05000000000000000000" pitchFamily="2" charset="2"/>
        <a:buChar char="§"/>
        <a:defRPr sz="2000">
          <a:solidFill>
            <a:schemeClr val="tx1"/>
          </a:solidFill>
          <a:latin typeface="Lucida Sans" pitchFamily="34" charset="0"/>
        </a:defRPr>
      </a:lvl4pPr>
      <a:lvl5pPr marL="1112838" indent="-180975" algn="l" rtl="0" eaLnBrk="0" fontAlgn="base" hangingPunct="0">
        <a:lnSpc>
          <a:spcPct val="95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Lucida Sans" pitchFamily="34" charset="0"/>
        </a:defRPr>
      </a:lvl5pPr>
      <a:lvl6pPr marL="15700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0272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4844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41638" indent="-180975" algn="l" rtl="0" fontAlgn="base">
        <a:lnSpc>
          <a:spcPct val="95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659" y="727198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State of the Market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86123-94B9-4C4C-88E9-5E602535F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24000"/>
            <a:ext cx="538173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2038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B94FF0-4B7F-4B67-ABEA-862A3865B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342900"/>
            <a:ext cx="8543925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721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659" y="228600"/>
            <a:ext cx="8080375" cy="1089529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State of the Market</a:t>
            </a:r>
            <a:b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Housing rentals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>
          <a:xfrm>
            <a:off x="359147" y="1676400"/>
            <a:ext cx="8425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has caused our tight housing market?</a:t>
            </a:r>
            <a:endParaRPr lang="en-US" sz="36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8D21D-6C9A-4084-98E7-9F3A562B244C}"/>
              </a:ext>
            </a:extLst>
          </p:cNvPr>
          <p:cNvSpPr txBox="1"/>
          <p:nvPr/>
        </p:nvSpPr>
        <p:spPr>
          <a:xfrm>
            <a:off x="990600" y="2596277"/>
            <a:ext cx="67327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6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            Supply vs Demand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14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b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Census numbers for 2020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of Spokane – 228,000 (100,000 families)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Spokane County – 539,000 (236,403 families)</a:t>
            </a:r>
          </a:p>
        </p:txBody>
      </p:sp>
    </p:spTree>
    <p:extLst>
      <p:ext uri="{BB962C8B-B14F-4D97-AF65-F5344CB8AC3E}">
        <p14:creationId xmlns:p14="http://schemas.microsoft.com/office/powerpoint/2010/main" val="3703198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38D21D-6C9A-4084-98E7-9F3A562B244C}"/>
              </a:ext>
            </a:extLst>
          </p:cNvPr>
          <p:cNvSpPr txBox="1"/>
          <p:nvPr/>
        </p:nvSpPr>
        <p:spPr>
          <a:xfrm>
            <a:off x="1219200" y="990600"/>
            <a:ext cx="7035580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b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Census numbers for 2020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of Spokane – 89,000 Housing Units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Spokane County – 227,000 Housing Units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b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Housing per family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US 1.14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Wash 1.09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Spokane .089*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Spokane County 1.03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*City of Spokane – 25,000 housing units short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5D943A-EC80-4F2D-86CE-658C63E1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8600"/>
            <a:ext cx="6515100" cy="646331"/>
          </a:xfrm>
        </p:spPr>
        <p:txBody>
          <a:bodyPr/>
          <a:lstStyle/>
          <a:p>
            <a:r>
              <a:rPr lang="en-US" sz="32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Supply vs Demand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626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30904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State of the Market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>
          <a:xfrm>
            <a:off x="537460" y="4419600"/>
            <a:ext cx="48313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Residential Vacancy Rates – 1%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endParaRPr lang="en-US" sz="28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CA2F2-9702-4D09-9A35-31E0932BC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1" y="1346816"/>
            <a:ext cx="76390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7876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075" y="609600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of Residential Rental Inventory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>
          <a:xfrm>
            <a:off x="609600" y="1828800"/>
            <a:ext cx="67614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Spokane landlords may be selling off existing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rental stock at an accelerating rate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of 2,000 units in the City of Spokane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Loss o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9% of rental stock in 2020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13% of all housing stock in 2021</a:t>
            </a:r>
            <a:endParaRPr lang="en-US" sz="28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17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914400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Changing Family Dynamics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>
          <a:xfrm>
            <a:off x="1295400" y="2209800"/>
            <a:ext cx="587532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in 4 families now multigenerational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26% increase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Key reasons: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66% Economy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57% Driven by Pandemic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1 in 3 need for eldercare/age in place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1 in 3 need for childcare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 of 10 families say they will continue</a:t>
            </a:r>
            <a:endParaRPr lang="en-US" sz="2000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711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EDDB-65BD-C209-7E8A-A8AA067B8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520511"/>
            <a:ext cx="8077200" cy="581697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Counselors of Real Estate Report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1.Implement existing plans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2. Zoning changes that support diversity in housing type and lot sizes.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3. Increase the density allowance.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4. Decrease average lot sizes and modify transition rules.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5. Hire a Planning Director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6. Fill other vacant planning positions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7. Look at best practices in other cities and states</a:t>
            </a:r>
          </a:p>
          <a:p>
            <a:pPr marL="457200" marR="0" lvl="1" indent="0">
              <a:spcBef>
                <a:spcPts val="0"/>
              </a:spcBef>
              <a:spcAft>
                <a:spcPts val="305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• Chattanooga, TN – reinventing of downtown, including waterfront &amp; housing </a:t>
            </a:r>
          </a:p>
          <a:p>
            <a:pPr marL="457200" marR="0" lvl="1" indent="0">
              <a:spcBef>
                <a:spcPts val="0"/>
              </a:spcBef>
              <a:spcAft>
                <a:spcPts val="305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• Madison, WI and Champaign, IL – controlling sprawl </a:t>
            </a:r>
          </a:p>
          <a:p>
            <a:pPr marL="457200" marR="0" lvl="1" indent="0">
              <a:spcBef>
                <a:spcPts val="0"/>
              </a:spcBef>
              <a:spcAft>
                <a:spcPts val="305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• Norfolk, VA – addressing the ‘Missing Middle’ </a:t>
            </a:r>
          </a:p>
          <a:p>
            <a:pPr marL="457200" marR="0" lvl="1" indent="0">
              <a:spcBef>
                <a:spcPts val="0"/>
              </a:spcBef>
              <a:spcAft>
                <a:spcPts val="305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• Orlando, FL – regional coordination </a:t>
            </a:r>
          </a:p>
          <a:p>
            <a:pPr marL="457200" marR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• Minneapolis, MN and Alexandria, VA – workforce/affordable housing solutions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Formalize the engagement process 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9. Prioritize affordable housing near jobs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10 Provide Certainty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11. Incentivize the development of “the missing middle.”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12. Use “Carrot and Stick” approaches. The above examples are the ‘carrot.’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13. Work with government agencies on growth management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14. Make community engagement a priority on all levels. </a:t>
            </a:r>
          </a:p>
          <a:p>
            <a:pPr marL="0" marR="0" indent="0">
              <a:spcBef>
                <a:spcPts val="0"/>
              </a:spcBef>
              <a:spcAft>
                <a:spcPts val="230"/>
              </a:spcAft>
              <a:buNone/>
            </a:pP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15. Regional solutions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24C4E8-D11C-6B7A-11D4-3C3B77028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350" y="276970"/>
            <a:ext cx="2552700" cy="219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13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1E34-6C48-16D3-63D2-B8B12C0D5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0" y="349794"/>
            <a:ext cx="6515100" cy="507831"/>
          </a:xfrm>
        </p:spPr>
        <p:txBody>
          <a:bodyPr/>
          <a:lstStyle/>
          <a:p>
            <a:r>
              <a:rPr lang="en-US" dirty="0"/>
              <a:t>Housing Types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F565A-F12B-44C8-2D53-AD4301688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4135990" cy="2265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41AC52-D9AB-2275-510C-8521F6807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62" y="3701004"/>
            <a:ext cx="8968938" cy="3006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F241C5-5C4E-72B4-D415-8CB73470D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114132"/>
            <a:ext cx="3307469" cy="2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452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9919E-6CB8-CFCB-8FBE-573AD457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6515100" cy="508000"/>
          </a:xfrm>
        </p:spPr>
        <p:txBody>
          <a:bodyPr/>
          <a:lstStyle/>
          <a:p>
            <a:r>
              <a:rPr lang="en-US" dirty="0"/>
              <a:t>City of Spokane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291CF-8883-68C3-B9F1-00128F534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7277100" cy="5509200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Hired a new planning director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Maximum detached ADU size is 975 sf or 75% of house size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Removed minimum lot size to build an ADU.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Specific building coverage increase to 20% for detached ADUs on lots under 5,500 sf.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Permit an ADU on a site with any principal structure, such as a duplex or triplex, in RSF, RTF, RMF, and RHD zones.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The lot size transition requirement in SMC 17C.110.200 has been removed to encourage construction of more housing units.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SEPA Review modified notification for small subdivision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anose="02020603050405020304" pitchFamily="18" charset="0"/>
              </a:rPr>
              <a:t>Preliminary and Final Short Plats Fee are reduced.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35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374A5-ACC7-6DB2-AADF-8658FC79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Mayor’s Housing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EB3C9-FEEB-62FC-7317-48B940ECF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262436"/>
            <a:ext cx="7277100" cy="492443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Vote Expected July 25, 2022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8BD539-404F-3C74-6DE7-9E158CBA5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6825" y="2491960"/>
            <a:ext cx="2667000" cy="2000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E8FB28-AF71-0DDF-AD41-4809EA244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484" y="2355355"/>
            <a:ext cx="392301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7889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FEBA3A7-E671-4BCC-B755-AF0FF72C86A8}"/>
              </a:ext>
            </a:extLst>
          </p:cNvPr>
          <p:cNvSpPr txBox="1">
            <a:spLocks/>
          </p:cNvSpPr>
          <p:nvPr/>
        </p:nvSpPr>
        <p:spPr bwMode="invGray">
          <a:xfrm>
            <a:off x="65314" y="394901"/>
            <a:ext cx="901337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600" kern="0" dirty="0"/>
              <a:t>Spokane Association of REALTORS®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ABFE8BA-C862-4E17-B4A9-FD4F7E370926}"/>
              </a:ext>
            </a:extLst>
          </p:cNvPr>
          <p:cNvSpPr txBox="1">
            <a:spLocks/>
          </p:cNvSpPr>
          <p:nvPr/>
        </p:nvSpPr>
        <p:spPr bwMode="invGray">
          <a:xfrm>
            <a:off x="1143000" y="985832"/>
            <a:ext cx="6858000" cy="44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Autofit/>
          </a:bodyPr>
          <a:lstStyle>
            <a:lvl1pPr marL="244475" indent="-244475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SzPct val="125000"/>
              <a:buChar char="•"/>
              <a:defRPr sz="26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517525" indent="-27146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Sans" pitchFamily="34" charset="0"/>
              </a:defRPr>
            </a:lvl2pPr>
            <a:lvl3pPr marL="701675" indent="-18256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930275" indent="-22701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1112838" indent="-180975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15700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0272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4844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29416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MLS Housing Data 2011-2022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57BEF9-989D-4E53-96D6-BF528DC4138A}"/>
              </a:ext>
            </a:extLst>
          </p:cNvPr>
          <p:cNvSpPr txBox="1"/>
          <p:nvPr/>
        </p:nvSpPr>
        <p:spPr>
          <a:xfrm>
            <a:off x="256299" y="5029200"/>
            <a:ext cx="850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2011    2012    2013    2014    2015    2016    2017    2018    2019    2020   2021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EFB25-C052-4A95-93DA-9972EC1993BC}"/>
              </a:ext>
            </a:extLst>
          </p:cNvPr>
          <p:cNvSpPr txBox="1"/>
          <p:nvPr/>
        </p:nvSpPr>
        <p:spPr>
          <a:xfrm>
            <a:off x="7930577" y="2283318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315,000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64D396-DB6A-42D9-9E51-E65A5D3D2033}"/>
              </a:ext>
            </a:extLst>
          </p:cNvPr>
          <p:cNvSpPr txBox="1"/>
          <p:nvPr/>
        </p:nvSpPr>
        <p:spPr>
          <a:xfrm>
            <a:off x="377544" y="4275619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154,300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0BA5B-8AE2-4245-B5A1-0C4706988BCA}"/>
              </a:ext>
            </a:extLst>
          </p:cNvPr>
          <p:cNvSpPr txBox="1"/>
          <p:nvPr/>
        </p:nvSpPr>
        <p:spPr>
          <a:xfrm>
            <a:off x="1149771" y="412872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B6A2A-89D5-4D30-8B4C-2C41E3896E8D}"/>
              </a:ext>
            </a:extLst>
          </p:cNvPr>
          <p:cNvSpPr txBox="1"/>
          <p:nvPr/>
        </p:nvSpPr>
        <p:spPr>
          <a:xfrm>
            <a:off x="1872402" y="405015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164,500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B024A-BF59-4D93-B8AF-B7C8C2FC3322}"/>
              </a:ext>
            </a:extLst>
          </p:cNvPr>
          <p:cNvSpPr txBox="1"/>
          <p:nvPr/>
        </p:nvSpPr>
        <p:spPr>
          <a:xfrm>
            <a:off x="2670523" y="389626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168,000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10C1CD-7D22-446F-9586-92E795FA2D73}"/>
              </a:ext>
            </a:extLst>
          </p:cNvPr>
          <p:cNvSpPr txBox="1"/>
          <p:nvPr/>
        </p:nvSpPr>
        <p:spPr>
          <a:xfrm>
            <a:off x="3343932" y="3624878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179,900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318756-9058-4C45-8826-A6EF1D8E9134}"/>
              </a:ext>
            </a:extLst>
          </p:cNvPr>
          <p:cNvSpPr txBox="1"/>
          <p:nvPr/>
        </p:nvSpPr>
        <p:spPr>
          <a:xfrm>
            <a:off x="4156661" y="3392847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66D95-9A96-4F6B-93C7-17F5C0C1EE49}"/>
              </a:ext>
            </a:extLst>
          </p:cNvPr>
          <p:cNvSpPr txBox="1"/>
          <p:nvPr/>
        </p:nvSpPr>
        <p:spPr>
          <a:xfrm>
            <a:off x="4899371" y="327511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210,000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2F3E7B-4A1A-4900-A805-B6050EA94F48}"/>
              </a:ext>
            </a:extLst>
          </p:cNvPr>
          <p:cNvSpPr txBox="1"/>
          <p:nvPr/>
        </p:nvSpPr>
        <p:spPr>
          <a:xfrm>
            <a:off x="5663323" y="311322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234,900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5F13CE-1ABA-423D-9666-50F2570BFA48}"/>
              </a:ext>
            </a:extLst>
          </p:cNvPr>
          <p:cNvSpPr txBox="1"/>
          <p:nvPr/>
        </p:nvSpPr>
        <p:spPr>
          <a:xfrm>
            <a:off x="6427996" y="2799544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283,527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1353D3-73D9-416F-B99F-6CB1E4734CFD}"/>
              </a:ext>
            </a:extLst>
          </p:cNvPr>
          <p:cNvSpPr txBox="1"/>
          <p:nvPr/>
        </p:nvSpPr>
        <p:spPr>
          <a:xfrm>
            <a:off x="7208252" y="2648606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300,000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DFB03F9-F1C8-41C8-837E-CE1502DEE3A2}"/>
              </a:ext>
            </a:extLst>
          </p:cNvPr>
          <p:cNvSpPr/>
          <p:nvPr/>
        </p:nvSpPr>
        <p:spPr>
          <a:xfrm>
            <a:off x="8074308" y="2566103"/>
            <a:ext cx="436789" cy="2510305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B715F4-AD72-4B8A-AF3B-807C4CA5E8B7}"/>
              </a:ext>
            </a:extLst>
          </p:cNvPr>
          <p:cNvSpPr/>
          <p:nvPr/>
        </p:nvSpPr>
        <p:spPr>
          <a:xfrm>
            <a:off x="574489" y="4562876"/>
            <a:ext cx="436789" cy="438341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78F5A7-2E5D-4740-9431-8B1CD24FFC82}"/>
              </a:ext>
            </a:extLst>
          </p:cNvPr>
          <p:cNvSpPr/>
          <p:nvPr/>
        </p:nvSpPr>
        <p:spPr>
          <a:xfrm>
            <a:off x="1344176" y="4398911"/>
            <a:ext cx="436789" cy="616297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B4D7DC-674B-4849-A62D-4DBD3A87ACF1}"/>
              </a:ext>
            </a:extLst>
          </p:cNvPr>
          <p:cNvSpPr/>
          <p:nvPr/>
        </p:nvSpPr>
        <p:spPr>
          <a:xfrm>
            <a:off x="2046119" y="4309766"/>
            <a:ext cx="436789" cy="721850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BD380B-C675-46E7-939F-829432F6A9C7}"/>
              </a:ext>
            </a:extLst>
          </p:cNvPr>
          <p:cNvSpPr/>
          <p:nvPr/>
        </p:nvSpPr>
        <p:spPr>
          <a:xfrm>
            <a:off x="3563564" y="3925552"/>
            <a:ext cx="436789" cy="1113735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F27723-EE6B-4D6A-ADDE-B807F2F06FB3}"/>
              </a:ext>
            </a:extLst>
          </p:cNvPr>
          <p:cNvSpPr/>
          <p:nvPr/>
        </p:nvSpPr>
        <p:spPr>
          <a:xfrm>
            <a:off x="4292167" y="3717513"/>
            <a:ext cx="436789" cy="1311687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FD4EE1-56B6-42A3-B804-084A99E3617C}"/>
              </a:ext>
            </a:extLst>
          </p:cNvPr>
          <p:cNvSpPr/>
          <p:nvPr/>
        </p:nvSpPr>
        <p:spPr>
          <a:xfrm>
            <a:off x="5098037" y="3541140"/>
            <a:ext cx="436789" cy="1499233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F8D1A6-C917-4F3A-9BF1-B924CA81FCDB}"/>
              </a:ext>
            </a:extLst>
          </p:cNvPr>
          <p:cNvSpPr/>
          <p:nvPr/>
        </p:nvSpPr>
        <p:spPr>
          <a:xfrm>
            <a:off x="5860037" y="3376238"/>
            <a:ext cx="436789" cy="1655615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8799C41-93FA-42B1-BA1C-4018C876E40F}"/>
              </a:ext>
            </a:extLst>
          </p:cNvPr>
          <p:cNvSpPr/>
          <p:nvPr/>
        </p:nvSpPr>
        <p:spPr>
          <a:xfrm>
            <a:off x="6609337" y="3137746"/>
            <a:ext cx="436789" cy="1891454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FB3BD4-6882-4F07-A518-8721A9E11C15}"/>
              </a:ext>
            </a:extLst>
          </p:cNvPr>
          <p:cNvSpPr/>
          <p:nvPr/>
        </p:nvSpPr>
        <p:spPr>
          <a:xfrm>
            <a:off x="7405197" y="2980298"/>
            <a:ext cx="436789" cy="2058823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8CFB9F-175F-4176-9F98-FCB0AD83AFBC}"/>
              </a:ext>
            </a:extLst>
          </p:cNvPr>
          <p:cNvSpPr/>
          <p:nvPr/>
        </p:nvSpPr>
        <p:spPr>
          <a:xfrm>
            <a:off x="2854600" y="4198887"/>
            <a:ext cx="436789" cy="840400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F78ED3-55A4-4157-A05A-29E5B54DF047}"/>
              </a:ext>
            </a:extLst>
          </p:cNvPr>
          <p:cNvCxnSpPr>
            <a:cxnSpLocks/>
          </p:cNvCxnSpPr>
          <p:nvPr/>
        </p:nvCxnSpPr>
        <p:spPr>
          <a:xfrm flipV="1">
            <a:off x="3748512" y="2225807"/>
            <a:ext cx="3813288" cy="1287037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96FFE27-DDBA-4FF0-B87A-C2B2929E8717}"/>
              </a:ext>
            </a:extLst>
          </p:cNvPr>
          <p:cNvSpPr txBox="1"/>
          <p:nvPr/>
        </p:nvSpPr>
        <p:spPr>
          <a:xfrm>
            <a:off x="3582888" y="2033584"/>
            <a:ext cx="3456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208% Increase 2015-22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7E3D6-2B1D-2A39-CD83-C920CA0B9F74}"/>
              </a:ext>
            </a:extLst>
          </p:cNvPr>
          <p:cNvSpPr txBox="1"/>
          <p:nvPr/>
        </p:nvSpPr>
        <p:spPr>
          <a:xfrm>
            <a:off x="2854600" y="5943600"/>
            <a:ext cx="281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2022 - $375,000 </a:t>
            </a:r>
          </a:p>
        </p:txBody>
      </p:sp>
    </p:spTree>
    <p:extLst>
      <p:ext uri="{BB962C8B-B14F-4D97-AF65-F5344CB8AC3E}">
        <p14:creationId xmlns:p14="http://schemas.microsoft.com/office/powerpoint/2010/main" val="60340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8E19F-4C04-48D5-8C9B-2FEB71C20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1" y="412141"/>
            <a:ext cx="6515100" cy="508000"/>
          </a:xfrm>
        </p:spPr>
        <p:txBody>
          <a:bodyPr/>
          <a:lstStyle/>
          <a:p>
            <a:r>
              <a:rPr lang="en-US" dirty="0"/>
              <a:t>Mayor’s Housing Task Force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B9F75-4A39-3E23-C1C4-15C80BE8C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35927"/>
            <a:ext cx="6712772" cy="3375283"/>
          </a:xfrm>
        </p:spPr>
        <p:txBody>
          <a:bodyPr/>
          <a:lstStyle/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Remove or relax site coverage standards in order to make townhomes, duplexes, triplexes, and fourplexes viable. 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Clarify that the existing density maximum of 10 units per acre in the RSF zone has been pre-empted by this ordinance. 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Reconfigure the current standard in City code that requires all new development to have frontage on a public street. 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Increase height limits, especially for townhomes to 40 feet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Remove floor area ratio (FAR) as a development constraint. </a:t>
            </a:r>
          </a:p>
          <a:p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Increase height limits and reconfigure development standards in other zones beyond RSF. </a:t>
            </a:r>
          </a:p>
        </p:txBody>
      </p:sp>
      <p:pic>
        <p:nvPicPr>
          <p:cNvPr id="6" name="Picture 5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5562150-0C97-EB18-F032-71345FDD7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923727"/>
            <a:ext cx="2971800" cy="205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87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659" y="727198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State of the Market</a:t>
            </a:r>
            <a:endParaRPr lang="en-US"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>
          <a:xfrm>
            <a:off x="359147" y="1676400"/>
            <a:ext cx="33566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28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What’s Next?</a:t>
            </a:r>
            <a:endParaRPr lang="en-US" sz="4400" i="1" kern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38D21D-6C9A-4084-98E7-9F3A562B244C}"/>
              </a:ext>
            </a:extLst>
          </p:cNvPr>
          <p:cNvSpPr txBox="1"/>
          <p:nvPr/>
        </p:nvSpPr>
        <p:spPr>
          <a:xfrm>
            <a:off x="753035" y="2804112"/>
            <a:ext cx="68407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2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SAR Housing Summit – Fall 2022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2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 Project with Spokane Assessor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2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Spokane County Commissioner Races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2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Mayor, Council Pres,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110490" algn="l"/>
              </a:tabLst>
            </a:pPr>
            <a:r>
              <a:rPr lang="en-US" sz="3200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5(?) Council Members 2023</a:t>
            </a:r>
          </a:p>
        </p:txBody>
      </p:sp>
    </p:spTree>
    <p:extLst>
      <p:ext uri="{BB962C8B-B14F-4D97-AF65-F5344CB8AC3E}">
        <p14:creationId xmlns:p14="http://schemas.microsoft.com/office/powerpoint/2010/main" val="3118617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1658" y="609600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Spokane State of the City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C46DF-6EE1-D81B-E8DB-F2264E01E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520" y="1371600"/>
            <a:ext cx="6724650" cy="500062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07B-E61B-769C-7405-A50D1331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092200"/>
            <a:ext cx="6515100" cy="508000"/>
          </a:xfrm>
        </p:spPr>
        <p:txBody>
          <a:bodyPr wrap="square" anchor="b">
            <a:normAutofit/>
          </a:bodyPr>
          <a:lstStyle/>
          <a:p>
            <a:r>
              <a:rPr lang="en-US" dirty="0" err="1"/>
              <a:t>Shadle</a:t>
            </a:r>
            <a:r>
              <a:rPr lang="en-US" dirty="0"/>
              <a:t> Park Rancher</a:t>
            </a:r>
          </a:p>
        </p:txBody>
      </p:sp>
      <p:pic>
        <p:nvPicPr>
          <p:cNvPr id="5" name="Picture 4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49EFF159-68D0-8823-6F98-07315BEED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58372"/>
            <a:ext cx="4819530" cy="380742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7CCC7-99D0-C299-8413-0D9EF9050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2895600"/>
            <a:ext cx="3562350" cy="1371600"/>
          </a:xfrm>
        </p:spPr>
        <p:txBody>
          <a:bodyPr wrap="square" anchor="t"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 $179,900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  $440,000</a:t>
            </a:r>
          </a:p>
        </p:txBody>
      </p:sp>
    </p:spTree>
    <p:extLst>
      <p:ext uri="{BB962C8B-B14F-4D97-AF65-F5344CB8AC3E}">
        <p14:creationId xmlns:p14="http://schemas.microsoft.com/office/powerpoint/2010/main" val="4286132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831AB6-6668-43DF-A01F-0B0D4D80871F}"/>
              </a:ext>
            </a:extLst>
          </p:cNvPr>
          <p:cNvSpPr txBox="1">
            <a:spLocks/>
          </p:cNvSpPr>
          <p:nvPr/>
        </p:nvSpPr>
        <p:spPr bwMode="invGray">
          <a:xfrm>
            <a:off x="65314" y="394901"/>
            <a:ext cx="9013372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3600" kern="0" dirty="0"/>
              <a:t>Spokane Association of REALTORS®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8FFD817-C917-4441-B5A7-72545D1D55DC}"/>
              </a:ext>
            </a:extLst>
          </p:cNvPr>
          <p:cNvSpPr txBox="1">
            <a:spLocks/>
          </p:cNvSpPr>
          <p:nvPr/>
        </p:nvSpPr>
        <p:spPr bwMode="invGray">
          <a:xfrm>
            <a:off x="619747" y="1033094"/>
            <a:ext cx="7904505" cy="44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noAutofit/>
          </a:bodyPr>
          <a:lstStyle>
            <a:lvl1pPr marL="244475" indent="-244475" algn="l" rtl="0" eaLnBrk="0" fontAlgn="base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SzPct val="125000"/>
              <a:buChar char="•"/>
              <a:defRPr sz="26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517525" indent="-27146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Lucida Sans" pitchFamily="34" charset="0"/>
              </a:defRPr>
            </a:lvl2pPr>
            <a:lvl3pPr marL="701675" indent="-18256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Lucida Sans" pitchFamily="34" charset="0"/>
              </a:defRPr>
            </a:lvl3pPr>
            <a:lvl4pPr marL="930275" indent="-227013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Lucida Sans" pitchFamily="34" charset="0"/>
              </a:defRPr>
            </a:lvl4pPr>
            <a:lvl5pPr marL="1112838" indent="-180975" algn="l" rtl="0" eaLnBrk="0" fontAlgn="base" hangingPunct="0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Lucida Sans" pitchFamily="34" charset="0"/>
              </a:defRPr>
            </a:lvl5pPr>
            <a:lvl6pPr marL="15700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0272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24844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2941638" indent="-180975" algn="l" rtl="0" fontAlgn="base">
              <a:lnSpc>
                <a:spcPct val="95000"/>
              </a:lnSpc>
              <a:spcBef>
                <a:spcPct val="1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MLS Housing Availability Data </a:t>
            </a: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2010-2022</a:t>
            </a:r>
          </a:p>
          <a:p>
            <a:pPr marL="0" indent="0" algn="ctr">
              <a:buNone/>
            </a:pPr>
            <a:endParaRPr lang="en-US" sz="30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AE9F1-6062-495F-B5F0-A54E2DCC24CA}"/>
              </a:ext>
            </a:extLst>
          </p:cNvPr>
          <p:cNvSpPr txBox="1"/>
          <p:nvPr/>
        </p:nvSpPr>
        <p:spPr>
          <a:xfrm>
            <a:off x="1240544" y="2499013"/>
            <a:ext cx="10502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2,348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325563-B284-4456-B89E-E322B2BCD186}"/>
              </a:ext>
            </a:extLst>
          </p:cNvPr>
          <p:cNvSpPr txBox="1"/>
          <p:nvPr/>
        </p:nvSpPr>
        <p:spPr>
          <a:xfrm>
            <a:off x="1257389" y="4842316"/>
            <a:ext cx="64768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			2017			2022</a:t>
            </a:r>
            <a:r>
              <a:rPr lang="en-US" dirty="0"/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7F77E-1D8C-4734-B9BA-77C7CBDAFFF1}"/>
              </a:ext>
            </a:extLst>
          </p:cNvPr>
          <p:cNvSpPr txBox="1"/>
          <p:nvPr/>
        </p:nvSpPr>
        <p:spPr>
          <a:xfrm>
            <a:off x="3963662" y="3155958"/>
            <a:ext cx="10502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1,427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06062-E518-47DB-97AA-22A067996462}"/>
              </a:ext>
            </a:extLst>
          </p:cNvPr>
          <p:cNvSpPr txBox="1"/>
          <p:nvPr/>
        </p:nvSpPr>
        <p:spPr>
          <a:xfrm>
            <a:off x="6781798" y="3983684"/>
            <a:ext cx="761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815125-55E2-431C-AE04-480187EAF995}"/>
              </a:ext>
            </a:extLst>
          </p:cNvPr>
          <p:cNvSpPr txBox="1"/>
          <p:nvPr/>
        </p:nvSpPr>
        <p:spPr>
          <a:xfrm>
            <a:off x="3200399" y="5317075"/>
            <a:ext cx="2743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Homes for Sale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616C9-ED3A-4652-9A6D-AA6E5B919644}"/>
              </a:ext>
            </a:extLst>
          </p:cNvPr>
          <p:cNvSpPr txBox="1"/>
          <p:nvPr/>
        </p:nvSpPr>
        <p:spPr>
          <a:xfrm>
            <a:off x="4724400" y="5918685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Source: SAR Multiple Listing Service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5248F4-F8D0-4224-B7CE-1FF9FBCFCAFE}"/>
              </a:ext>
            </a:extLst>
          </p:cNvPr>
          <p:cNvSpPr/>
          <p:nvPr/>
        </p:nvSpPr>
        <p:spPr>
          <a:xfrm>
            <a:off x="1444667" y="3101455"/>
            <a:ext cx="642041" cy="1646249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CF250-C79C-4E30-95EF-D30A3ED180BE}"/>
              </a:ext>
            </a:extLst>
          </p:cNvPr>
          <p:cNvSpPr/>
          <p:nvPr/>
        </p:nvSpPr>
        <p:spPr>
          <a:xfrm>
            <a:off x="4174778" y="3722117"/>
            <a:ext cx="642041" cy="1030966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D5588C-0505-4B20-AF8D-01BC8DBC77EC}"/>
              </a:ext>
            </a:extLst>
          </p:cNvPr>
          <p:cNvSpPr/>
          <p:nvPr/>
        </p:nvSpPr>
        <p:spPr>
          <a:xfrm>
            <a:off x="6841652" y="4518260"/>
            <a:ext cx="642041" cy="313994"/>
          </a:xfrm>
          <a:prstGeom prst="rect">
            <a:avLst/>
          </a:prstGeom>
          <a:solidFill>
            <a:srgbClr val="6572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0FA7662-EC49-4EF6-8D18-6B9E9DFD3A35}"/>
              </a:ext>
            </a:extLst>
          </p:cNvPr>
          <p:cNvCxnSpPr>
            <a:cxnSpLocks/>
          </p:cNvCxnSpPr>
          <p:nvPr/>
        </p:nvCxnSpPr>
        <p:spPr>
          <a:xfrm>
            <a:off x="2618585" y="2283160"/>
            <a:ext cx="4396468" cy="1292888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18F660-5756-4D8F-8270-B864A6A00425}"/>
              </a:ext>
            </a:extLst>
          </p:cNvPr>
          <p:cNvSpPr txBox="1"/>
          <p:nvPr/>
        </p:nvSpPr>
        <p:spPr>
          <a:xfrm>
            <a:off x="5732669" y="2523542"/>
            <a:ext cx="19463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67% Decrease</a:t>
            </a:r>
          </a:p>
        </p:txBody>
      </p:sp>
    </p:spTree>
    <p:extLst>
      <p:ext uri="{BB962C8B-B14F-4D97-AF65-F5344CB8AC3E}">
        <p14:creationId xmlns:p14="http://schemas.microsoft.com/office/powerpoint/2010/main" val="1402805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  <a:ea typeface="+mj-ea"/>
                <a:cs typeface="+mj-cs"/>
              </a:rPr>
              <a:t>Spokane State of the Market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44F9A4-B0D1-4175-ACA9-0748A31E2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2" r="11616" b="1"/>
          <a:stretch/>
        </p:blipFill>
        <p:spPr>
          <a:xfrm>
            <a:off x="1164212" y="2133599"/>
            <a:ext cx="2950588" cy="2885663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5517D7-549E-49EF-BAA5-927A93FBD6C6}"/>
              </a:ext>
            </a:extLst>
          </p:cNvPr>
          <p:cNvSpPr txBox="1"/>
          <p:nvPr/>
        </p:nvSpPr>
        <p:spPr bwMode="invGray">
          <a:xfrm>
            <a:off x="4572000" y="2133600"/>
            <a:ext cx="4041775" cy="32493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1" compatLnSpc="1">
            <a:prstTxWarp prst="textNoShape">
              <a:avLst/>
            </a:prstTxWarp>
            <a:normAutofit/>
          </a:bodyPr>
          <a:lstStyle/>
          <a:p>
            <a:pPr marL="0" marR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10490" algn="l"/>
              </a:tabLst>
            </a:pPr>
            <a:r>
              <a:rPr lang="en-US" sz="24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5-10 offers for homes </a:t>
            </a:r>
          </a:p>
          <a:p>
            <a:pPr marL="0" marR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10490" algn="l"/>
              </a:tabLst>
            </a:pPr>
            <a:r>
              <a:rPr lang="en-US" sz="24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Escalation of pricing 2% - 5% over asking</a:t>
            </a:r>
          </a:p>
          <a:p>
            <a:pPr marL="0" marR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10490" algn="l"/>
              </a:tabLst>
            </a:pPr>
            <a:r>
              <a:rPr lang="en-US" sz="24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1 in 5 homes sold for cash</a:t>
            </a:r>
          </a:p>
          <a:p>
            <a:pPr marL="0" marR="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10490" algn="l"/>
              </a:tabLst>
            </a:pPr>
            <a:r>
              <a:rPr lang="en-US" sz="2400" i="1" kern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" pitchFamily="34" charset="0"/>
              </a:rPr>
              <a:t>NAR – Spokane, one of two hot markets                on the West Coast</a:t>
            </a:r>
          </a:p>
        </p:txBody>
      </p:sp>
    </p:spTree>
    <p:extLst>
      <p:ext uri="{BB962C8B-B14F-4D97-AF65-F5344CB8AC3E}">
        <p14:creationId xmlns:p14="http://schemas.microsoft.com/office/powerpoint/2010/main" val="72773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9EFA87FC-0E58-40B0-8C50-31BDB19C9628}"/>
              </a:ext>
            </a:extLst>
          </p:cNvPr>
          <p:cNvGraphicFramePr>
            <a:graphicFrameLocks/>
          </p:cNvGraphicFramePr>
          <p:nvPr/>
        </p:nvGraphicFramePr>
        <p:xfrm>
          <a:off x="753165" y="1600200"/>
          <a:ext cx="7637670" cy="450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40E1BF0A-5D0F-4483-BD0A-1DD8F84476D0}"/>
              </a:ext>
            </a:extLst>
          </p:cNvPr>
          <p:cNvSpPr txBox="1">
            <a:spLocks/>
          </p:cNvSpPr>
          <p:nvPr/>
        </p:nvSpPr>
        <p:spPr>
          <a:xfrm>
            <a:off x="647251" y="524540"/>
            <a:ext cx="8077200" cy="120032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5400" kern="0" dirty="0"/>
              <a:t>Spokane Vacancy Rates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88298-3FFF-45AE-B6CB-DF1CBFA9A7EB}"/>
              </a:ext>
            </a:extLst>
          </p:cNvPr>
          <p:cNvSpPr txBox="1"/>
          <p:nvPr/>
        </p:nvSpPr>
        <p:spPr>
          <a:xfrm>
            <a:off x="5876235" y="615657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Spring 2022 - 1%</a:t>
            </a:r>
          </a:p>
        </p:txBody>
      </p:sp>
    </p:spTree>
    <p:extLst>
      <p:ext uri="{BB962C8B-B14F-4D97-AF65-F5344CB8AC3E}">
        <p14:creationId xmlns:p14="http://schemas.microsoft.com/office/powerpoint/2010/main" val="3236510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58E7616A-6246-4C42-96DC-C98F07CA8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10901"/>
            <a:ext cx="8080375" cy="590931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 of the Market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192325-3AB2-4813-AAA2-9ACE2AAB3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898" y="1524000"/>
            <a:ext cx="6856203" cy="41210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E163B6-975F-3D17-37CF-4E4B2C2EC837}"/>
              </a:ext>
            </a:extLst>
          </p:cNvPr>
          <p:cNvSpPr txBox="1"/>
          <p:nvPr/>
        </p:nvSpPr>
        <p:spPr>
          <a:xfrm>
            <a:off x="1676400" y="59436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WCRER Report Fall 2022 – show that has fallen to 8%</a:t>
            </a:r>
          </a:p>
        </p:txBody>
      </p:sp>
    </p:spTree>
    <p:extLst>
      <p:ext uri="{BB962C8B-B14F-4D97-AF65-F5344CB8AC3E}">
        <p14:creationId xmlns:p14="http://schemas.microsoft.com/office/powerpoint/2010/main" val="977547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4CD0-6452-5829-7225-6BBF34A8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7200"/>
            <a:ext cx="6515100" cy="508000"/>
          </a:xfrm>
        </p:spPr>
        <p:txBody>
          <a:bodyPr/>
          <a:lstStyle/>
          <a:p>
            <a:r>
              <a:rPr lang="en-US" dirty="0"/>
              <a:t>Spokane Market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3CFB8-7B0F-FAD5-F612-15DB580FC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295400"/>
            <a:ext cx="7277100" cy="451405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Coast Median Home Prices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California – $760,800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Washington - $595,732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Oregon - $502,215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Utah - $544,868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Colorado - $559,838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County - $828,111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Boise - $569,900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Vancouver, WA - $501,500</a:t>
            </a:r>
          </a:p>
        </p:txBody>
      </p:sp>
    </p:spTree>
    <p:extLst>
      <p:ext uri="{BB962C8B-B14F-4D97-AF65-F5344CB8AC3E}">
        <p14:creationId xmlns:p14="http://schemas.microsoft.com/office/powerpoint/2010/main" val="3135587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990033"/>
      </a:dk2>
      <a:lt2>
        <a:srgbClr val="FFFFFF"/>
      </a:lt2>
      <a:accent1>
        <a:srgbClr val="CC0033"/>
      </a:accent1>
      <a:accent2>
        <a:srgbClr val="000099"/>
      </a:accent2>
      <a:accent3>
        <a:srgbClr val="CAAAAD"/>
      </a:accent3>
      <a:accent4>
        <a:srgbClr val="DADADA"/>
      </a:accent4>
      <a:accent5>
        <a:srgbClr val="E2AAAD"/>
      </a:accent5>
      <a:accent6>
        <a:srgbClr val="00008A"/>
      </a:accent6>
      <a:hlink>
        <a:srgbClr val="009999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0033"/>
        </a:accent1>
        <a:accent2>
          <a:srgbClr val="000099"/>
        </a:accent2>
        <a:accent3>
          <a:srgbClr val="FFFFFF"/>
        </a:accent3>
        <a:accent4>
          <a:srgbClr val="000000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0000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A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009999"/>
        </a:dk2>
        <a:lt2>
          <a:srgbClr val="FFFFFF"/>
        </a:lt2>
        <a:accent1>
          <a:srgbClr val="CC0033"/>
        </a:accent1>
        <a:accent2>
          <a:srgbClr val="000099"/>
        </a:accent2>
        <a:accent3>
          <a:srgbClr val="AACACA"/>
        </a:accent3>
        <a:accent4>
          <a:srgbClr val="DADADA"/>
        </a:accent4>
        <a:accent5>
          <a:srgbClr val="E2AAAD"/>
        </a:accent5>
        <a:accent6>
          <a:srgbClr val="00008A"/>
        </a:accent6>
        <a:hlink>
          <a:srgbClr val="009999"/>
        </a:hlink>
        <a:folHlink>
          <a:srgbClr val="33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9696</TotalTime>
  <Words>992</Words>
  <Application>Microsoft Office PowerPoint</Application>
  <PresentationFormat>On-screen Show (4:3)</PresentationFormat>
  <Paragraphs>168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Lucida Sans</vt:lpstr>
      <vt:lpstr>Wingdings</vt:lpstr>
      <vt:lpstr>Default Design</vt:lpstr>
      <vt:lpstr>Spokane State of the Market</vt:lpstr>
      <vt:lpstr>PowerPoint Presentation</vt:lpstr>
      <vt:lpstr>Spokane State of the City</vt:lpstr>
      <vt:lpstr>Shadle Park Rancher</vt:lpstr>
      <vt:lpstr>PowerPoint Presentation</vt:lpstr>
      <vt:lpstr>Spokane State of the Market  </vt:lpstr>
      <vt:lpstr>PowerPoint Presentation</vt:lpstr>
      <vt:lpstr>State of the Market</vt:lpstr>
      <vt:lpstr>Spokane Market Report</vt:lpstr>
      <vt:lpstr>PowerPoint Presentation</vt:lpstr>
      <vt:lpstr>Spokane State of the Market Housing rentals</vt:lpstr>
      <vt:lpstr> Supply vs Demand</vt:lpstr>
      <vt:lpstr>Spokane State of the Market</vt:lpstr>
      <vt:lpstr>Loss of Residential Rental Inventory</vt:lpstr>
      <vt:lpstr>Changing Family Dynamics</vt:lpstr>
      <vt:lpstr>PowerPoint Presentation</vt:lpstr>
      <vt:lpstr>Housing Types</vt:lpstr>
      <vt:lpstr>City of Spokane</vt:lpstr>
      <vt:lpstr>Mayor’s Housing Task Force</vt:lpstr>
      <vt:lpstr>Mayor’s Housing Task Force</vt:lpstr>
      <vt:lpstr>Spokane State of the Market</vt:lpstr>
    </vt:vector>
  </TitlesOfParts>
  <Company>Washington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Valerie Boydo</dc:creator>
  <cp:lastModifiedBy>d w</cp:lastModifiedBy>
  <cp:revision>634</cp:revision>
  <dcterms:created xsi:type="dcterms:W3CDTF">2001-10-04T20:08:10Z</dcterms:created>
  <dcterms:modified xsi:type="dcterms:W3CDTF">2022-07-13T16:19:12Z</dcterms:modified>
</cp:coreProperties>
</file>